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63" r:id="rId4"/>
    <p:sldId id="264" r:id="rId5"/>
    <p:sldId id="259" r:id="rId6"/>
    <p:sldId id="266" r:id="rId7"/>
    <p:sldId id="260" r:id="rId8"/>
    <p:sldId id="261" r:id="rId9"/>
    <p:sldId id="265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CF8F13-AD99-426E-8BA9-FBFB5CA326F3}" v="19" dt="2026-01-27T21:10:31.8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BA37F-AD6C-41FF-B4AA-DAD9DA838DCB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A67B2-DB26-4805-B621-13456109C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77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6A67B2-DB26-4805-B621-13456109C6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67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roup 450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452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283114" y="1168329"/>
            <a:ext cx="6586124" cy="4537816"/>
            <a:chOff x="1283114" y="1168329"/>
            <a:chExt cx="6586124" cy="4537816"/>
          </a:xfrm>
        </p:grpSpPr>
        <p:sp>
          <p:nvSpPr>
            <p:cNvPr id="39" name="Rectangle 38"/>
            <p:cNvSpPr/>
            <p:nvPr/>
          </p:nvSpPr>
          <p:spPr>
            <a:xfrm>
              <a:off x="1283114" y="1168329"/>
              <a:ext cx="658612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283114" y="1973001"/>
              <a:ext cx="658612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41" name="Isosceles Triangle 39"/>
            <p:cNvSpPr/>
            <p:nvPr/>
          </p:nvSpPr>
          <p:spPr>
            <a:xfrm rot="10800000">
              <a:off x="4362524" y="5355082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9091" y="2055278"/>
            <a:ext cx="6428445" cy="1810636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4800" spc="-113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9091" y="3941492"/>
            <a:ext cx="6428445" cy="1334120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5BCAD085-E8A6-8845-BD4E-CB4CCA059FC4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24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8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2" name="Group 3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2" name="Rectangle 41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43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786" y="2349926"/>
            <a:ext cx="3113815" cy="247277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15686" y="794719"/>
            <a:ext cx="4095643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7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 flipH="1">
            <a:off x="0" y="0"/>
            <a:ext cx="9421759" cy="6858001"/>
            <a:chOff x="1243013" y="0"/>
            <a:chExt cx="9402763" cy="6858001"/>
          </a:xfrm>
        </p:grpSpPr>
        <p:sp>
          <p:nvSpPr>
            <p:cNvPr id="5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85" name="Group 84"/>
          <p:cNvGrpSpPr/>
          <p:nvPr/>
        </p:nvGrpSpPr>
        <p:grpSpPr>
          <a:xfrm>
            <a:off x="5228134" y="1699589"/>
            <a:ext cx="3286552" cy="3470421"/>
            <a:chOff x="640080" y="1699589"/>
            <a:chExt cx="3286552" cy="3470421"/>
          </a:xfrm>
        </p:grpSpPr>
        <p:sp>
          <p:nvSpPr>
            <p:cNvPr id="86" name="Rectangle 85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87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13609" y="2349924"/>
            <a:ext cx="3112047" cy="2464951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3258" y="802808"/>
            <a:ext cx="4118291" cy="52548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90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66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7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8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9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0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1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2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0" name="Group 19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21" name="Rectangle 2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8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87" y="803186"/>
            <a:ext cx="4091410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67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4" name="Group 773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775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6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7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8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9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0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1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2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3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4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5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6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7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8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9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0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" name="Group 6"/>
          <p:cNvGrpSpPr/>
          <p:nvPr/>
        </p:nvGrpSpPr>
        <p:grpSpPr>
          <a:xfrm>
            <a:off x="2403476" y="1158902"/>
            <a:ext cx="4317684" cy="4537816"/>
            <a:chOff x="2403476" y="1158902"/>
            <a:chExt cx="4317684" cy="4537816"/>
          </a:xfrm>
        </p:grpSpPr>
        <p:sp>
          <p:nvSpPr>
            <p:cNvPr id="28" name="Rectangle 27"/>
            <p:cNvSpPr/>
            <p:nvPr/>
          </p:nvSpPr>
          <p:spPr>
            <a:xfrm>
              <a:off x="2403476" y="1158902"/>
              <a:ext cx="4317684" cy="7315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2403476" y="1963574"/>
              <a:ext cx="4317684" cy="33844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73" name="Isosceles Triangle 28"/>
            <p:cNvSpPr/>
            <p:nvPr/>
          </p:nvSpPr>
          <p:spPr>
            <a:xfrm rot="10800000">
              <a:off x="4358702" y="5345655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148" y="2028827"/>
            <a:ext cx="4162952" cy="1732474"/>
          </a:xfrm>
        </p:spPr>
        <p:txBody>
          <a:bodyPr bIns="0" anchor="b">
            <a:normAutofit/>
          </a:bodyPr>
          <a:lstStyle>
            <a:lvl1pPr algn="ctr"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9148" y="3843338"/>
            <a:ext cx="4162952" cy="1426097"/>
          </a:xfrm>
        </p:spPr>
        <p:txBody>
          <a:bodyPr tIns="0">
            <a:normAutofit/>
          </a:bodyPr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6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42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2" name="Group 6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63" name="Rectangle 6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Rectangle 6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52" y="2355068"/>
            <a:ext cx="3122163" cy="245980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3014" y="804029"/>
            <a:ext cx="4091674" cy="24593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0283" y="3585104"/>
            <a:ext cx="4094404" cy="24706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36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39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60" name="Rectangle 59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52" y="2355848"/>
            <a:ext cx="3122163" cy="2459028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612" y="802200"/>
            <a:ext cx="3805123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6636" y="1487999"/>
            <a:ext cx="3804674" cy="1775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95010" y="3585518"/>
            <a:ext cx="3819675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5010" y="4270332"/>
            <a:ext cx="3819675" cy="17854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44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77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0" name="Group 39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1" name="Rectangle 40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Rectangle 42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7" cy="246495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171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7854696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8976" y="320040"/>
            <a:ext cx="685800" cy="320040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72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-286226" y="0"/>
            <a:ext cx="9421759" cy="6858001"/>
            <a:chOff x="1243013" y="0"/>
            <a:chExt cx="9402763" cy="6858001"/>
          </a:xfrm>
        </p:grpSpPr>
        <p:sp>
          <p:nvSpPr>
            <p:cNvPr id="88" name="Freeform 5"/>
            <p:cNvSpPr/>
            <p:nvPr/>
          </p:nvSpPr>
          <p:spPr bwMode="auto">
            <a:xfrm>
              <a:off x="2289175" y="0"/>
              <a:ext cx="3867150" cy="6848475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6"/>
            <p:cNvSpPr/>
            <p:nvPr/>
          </p:nvSpPr>
          <p:spPr bwMode="auto">
            <a:xfrm>
              <a:off x="9604375" y="9525"/>
              <a:ext cx="1041400" cy="328613"/>
            </a:xfrm>
            <a:custGeom>
              <a:avLst/>
              <a:gdLst/>
              <a:ahLst/>
              <a:cxnLst/>
              <a:rect l="0" t="0" r="r" b="b"/>
              <a:pathLst>
                <a:path w="219" h="69">
                  <a:moveTo>
                    <a:pt x="219" y="69"/>
                  </a:moveTo>
                  <a:cubicBezTo>
                    <a:pt x="147" y="41"/>
                    <a:pt x="71" y="1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7"/>
            <p:cNvSpPr/>
            <p:nvPr/>
          </p:nvSpPr>
          <p:spPr bwMode="auto">
            <a:xfrm>
              <a:off x="9223375" y="5578475"/>
              <a:ext cx="1422400" cy="1270000"/>
            </a:xfrm>
            <a:custGeom>
              <a:avLst/>
              <a:gdLst/>
              <a:ahLst/>
              <a:cxnLst/>
              <a:rect l="0" t="0" r="r" b="b"/>
              <a:pathLst>
                <a:path w="299" h="267">
                  <a:moveTo>
                    <a:pt x="0" y="267"/>
                  </a:moveTo>
                  <a:cubicBezTo>
                    <a:pt x="105" y="186"/>
                    <a:pt x="206" y="96"/>
                    <a:pt x="299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8"/>
            <p:cNvSpPr/>
            <p:nvPr/>
          </p:nvSpPr>
          <p:spPr bwMode="auto">
            <a:xfrm>
              <a:off x="2103438" y="0"/>
              <a:ext cx="3681413" cy="6848475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9"/>
            <p:cNvSpPr/>
            <p:nvPr/>
          </p:nvSpPr>
          <p:spPr bwMode="auto">
            <a:xfrm>
              <a:off x="10179050" y="9525"/>
              <a:ext cx="466725" cy="157163"/>
            </a:xfrm>
            <a:custGeom>
              <a:avLst/>
              <a:gdLst/>
              <a:ahLst/>
              <a:cxnLst/>
              <a:rect l="0" t="0" r="r" b="b"/>
              <a:pathLst>
                <a:path w="98" h="33">
                  <a:moveTo>
                    <a:pt x="98" y="33"/>
                  </a:moveTo>
                  <a:cubicBezTo>
                    <a:pt x="65" y="21"/>
                    <a:pt x="33" y="10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0"/>
            <p:cNvSpPr/>
            <p:nvPr/>
          </p:nvSpPr>
          <p:spPr bwMode="auto">
            <a:xfrm>
              <a:off x="9471025" y="5811838"/>
              <a:ext cx="1174750" cy="1046163"/>
            </a:xfrm>
            <a:custGeom>
              <a:avLst/>
              <a:gdLst/>
              <a:ahLst/>
              <a:cxnLst/>
              <a:rect l="0" t="0" r="r" b="b"/>
              <a:pathLst>
                <a:path w="247" h="220">
                  <a:moveTo>
                    <a:pt x="0" y="220"/>
                  </a:moveTo>
                  <a:cubicBezTo>
                    <a:pt x="86" y="152"/>
                    <a:pt x="169" y="78"/>
                    <a:pt x="24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1"/>
            <p:cNvSpPr/>
            <p:nvPr/>
          </p:nvSpPr>
          <p:spPr bwMode="auto">
            <a:xfrm>
              <a:off x="1985963" y="0"/>
              <a:ext cx="3622675" cy="6848475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2"/>
            <p:cNvSpPr/>
            <p:nvPr/>
          </p:nvSpPr>
          <p:spPr bwMode="auto">
            <a:xfrm>
              <a:off x="10479088" y="9525"/>
              <a:ext cx="166688" cy="57150"/>
            </a:xfrm>
            <a:custGeom>
              <a:avLst/>
              <a:gdLst/>
              <a:ahLst/>
              <a:cxnLst/>
              <a:rect l="0" t="0" r="r" b="b"/>
              <a:pathLst>
                <a:path w="35" h="12">
                  <a:moveTo>
                    <a:pt x="35" y="12"/>
                  </a:moveTo>
                  <a:cubicBezTo>
                    <a:pt x="23" y="8"/>
                    <a:pt x="12" y="4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3"/>
            <p:cNvSpPr/>
            <p:nvPr/>
          </p:nvSpPr>
          <p:spPr bwMode="auto">
            <a:xfrm>
              <a:off x="9618663" y="5940425"/>
              <a:ext cx="1027113" cy="908050"/>
            </a:xfrm>
            <a:custGeom>
              <a:avLst/>
              <a:gdLst/>
              <a:ahLst/>
              <a:cxnLst/>
              <a:rect l="0" t="0" r="r" b="b"/>
              <a:pathLst>
                <a:path w="216" h="191">
                  <a:moveTo>
                    <a:pt x="0" y="191"/>
                  </a:moveTo>
                  <a:cubicBezTo>
                    <a:pt x="75" y="131"/>
                    <a:pt x="147" y="67"/>
                    <a:pt x="216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4"/>
            <p:cNvSpPr/>
            <p:nvPr/>
          </p:nvSpPr>
          <p:spPr bwMode="auto">
            <a:xfrm>
              <a:off x="1985963" y="0"/>
              <a:ext cx="3248025" cy="6848475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5"/>
            <p:cNvSpPr/>
            <p:nvPr/>
          </p:nvSpPr>
          <p:spPr bwMode="auto">
            <a:xfrm>
              <a:off x="9780588" y="6054725"/>
              <a:ext cx="865188" cy="793750"/>
            </a:xfrm>
            <a:custGeom>
              <a:avLst/>
              <a:gdLst/>
              <a:ahLst/>
              <a:cxnLst/>
              <a:rect l="0" t="0" r="r" b="b"/>
              <a:pathLst>
                <a:path w="182" h="167">
                  <a:moveTo>
                    <a:pt x="0" y="167"/>
                  </a:moveTo>
                  <a:cubicBezTo>
                    <a:pt x="63" y="114"/>
                    <a:pt x="123" y="58"/>
                    <a:pt x="182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6"/>
            <p:cNvSpPr/>
            <p:nvPr/>
          </p:nvSpPr>
          <p:spPr bwMode="auto">
            <a:xfrm>
              <a:off x="1871663" y="0"/>
              <a:ext cx="3233738" cy="6848475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7"/>
            <p:cNvSpPr/>
            <p:nvPr/>
          </p:nvSpPr>
          <p:spPr bwMode="auto">
            <a:xfrm>
              <a:off x="9956800" y="6216650"/>
              <a:ext cx="688975" cy="631825"/>
            </a:xfrm>
            <a:custGeom>
              <a:avLst/>
              <a:gdLst/>
              <a:ahLst/>
              <a:cxnLst/>
              <a:rect l="0" t="0" r="r" b="b"/>
              <a:pathLst>
                <a:path w="145" h="133">
                  <a:moveTo>
                    <a:pt x="0" y="133"/>
                  </a:moveTo>
                  <a:cubicBezTo>
                    <a:pt x="50" y="90"/>
                    <a:pt x="98" y="46"/>
                    <a:pt x="14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8"/>
            <p:cNvSpPr/>
            <p:nvPr/>
          </p:nvSpPr>
          <p:spPr bwMode="auto">
            <a:xfrm>
              <a:off x="1466850" y="0"/>
              <a:ext cx="3424238" cy="6848475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9"/>
            <p:cNvSpPr/>
            <p:nvPr/>
          </p:nvSpPr>
          <p:spPr bwMode="auto">
            <a:xfrm>
              <a:off x="10264775" y="6519863"/>
              <a:ext cx="381000" cy="328613"/>
            </a:xfrm>
            <a:custGeom>
              <a:avLst/>
              <a:gdLst/>
              <a:ahLst/>
              <a:cxnLst/>
              <a:rect l="0" t="0" r="r" b="b"/>
              <a:pathLst>
                <a:path w="80" h="69">
                  <a:moveTo>
                    <a:pt x="0" y="69"/>
                  </a:moveTo>
                  <a:cubicBezTo>
                    <a:pt x="27" y="47"/>
                    <a:pt x="53" y="24"/>
                    <a:pt x="8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20"/>
            <p:cNvSpPr/>
            <p:nvPr/>
          </p:nvSpPr>
          <p:spPr bwMode="auto">
            <a:xfrm>
              <a:off x="1581150" y="0"/>
              <a:ext cx="2720975" cy="6848475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21"/>
            <p:cNvSpPr/>
            <p:nvPr/>
          </p:nvSpPr>
          <p:spPr bwMode="auto">
            <a:xfrm>
              <a:off x="1243013" y="0"/>
              <a:ext cx="2949575" cy="6848475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2"/>
            <p:cNvSpPr/>
            <p:nvPr/>
          </p:nvSpPr>
          <p:spPr bwMode="auto">
            <a:xfrm>
              <a:off x="1524000" y="0"/>
              <a:ext cx="1446213" cy="2030413"/>
            </a:xfrm>
            <a:custGeom>
              <a:avLst/>
              <a:gdLst/>
              <a:ahLst/>
              <a:cxnLst/>
              <a:rect l="0" t="0" r="r" b="b"/>
              <a:pathLst>
                <a:path w="304" h="427">
                  <a:moveTo>
                    <a:pt x="304" y="0"/>
                  </a:moveTo>
                  <a:cubicBezTo>
                    <a:pt x="170" y="120"/>
                    <a:pt x="69" y="267"/>
                    <a:pt x="0" y="42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3"/>
            <p:cNvSpPr/>
            <p:nvPr/>
          </p:nvSpPr>
          <p:spPr bwMode="auto">
            <a:xfrm>
              <a:off x="1524000" y="9525"/>
              <a:ext cx="1246188" cy="1641475"/>
            </a:xfrm>
            <a:custGeom>
              <a:avLst/>
              <a:gdLst/>
              <a:ahLst/>
              <a:cxnLst/>
              <a:rect l="0" t="0" r="r" b="b"/>
              <a:pathLst>
                <a:path w="262" h="345">
                  <a:moveTo>
                    <a:pt x="262" y="0"/>
                  </a:moveTo>
                  <a:cubicBezTo>
                    <a:pt x="152" y="102"/>
                    <a:pt x="65" y="217"/>
                    <a:pt x="0" y="34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4"/>
            <p:cNvSpPr/>
            <p:nvPr/>
          </p:nvSpPr>
          <p:spPr bwMode="auto">
            <a:xfrm>
              <a:off x="1524000" y="0"/>
              <a:ext cx="1036638" cy="1212850"/>
            </a:xfrm>
            <a:custGeom>
              <a:avLst/>
              <a:gdLst/>
              <a:ahLst/>
              <a:cxnLst/>
              <a:rect l="0" t="0" r="r" b="b"/>
              <a:pathLst>
                <a:path w="218" h="255">
                  <a:moveTo>
                    <a:pt x="218" y="0"/>
                  </a:moveTo>
                  <a:cubicBezTo>
                    <a:pt x="137" y="77"/>
                    <a:pt x="62" y="162"/>
                    <a:pt x="0" y="25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42" name="Group 41"/>
          <p:cNvGrpSpPr/>
          <p:nvPr/>
        </p:nvGrpSpPr>
        <p:grpSpPr>
          <a:xfrm>
            <a:off x="640080" y="1699589"/>
            <a:ext cx="3286552" cy="3470421"/>
            <a:chOff x="640080" y="1699589"/>
            <a:chExt cx="3286552" cy="3470421"/>
          </a:xfrm>
        </p:grpSpPr>
        <p:sp>
          <p:nvSpPr>
            <p:cNvPr id="43" name="Rectangle 42"/>
            <p:cNvSpPr/>
            <p:nvPr/>
          </p:nvSpPr>
          <p:spPr>
            <a:xfrm>
              <a:off x="644453" y="1699589"/>
              <a:ext cx="327780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Isosceles Triangle 22"/>
            <p:cNvSpPr/>
            <p:nvPr/>
          </p:nvSpPr>
          <p:spPr>
            <a:xfrm rot="10800000">
              <a:off x="2125363" y="4897607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44"/>
            <p:cNvSpPr/>
            <p:nvPr/>
          </p:nvSpPr>
          <p:spPr>
            <a:xfrm>
              <a:off x="640080" y="2275661"/>
              <a:ext cx="32865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54" y="2349924"/>
            <a:ext cx="3112047" cy="1225399"/>
          </a:xfrm>
        </p:spPr>
        <p:txBody>
          <a:bodyPr bIns="0" anchor="b">
            <a:noAutofit/>
          </a:bodyPr>
          <a:lstStyle>
            <a:lvl1pPr algn="ctr">
              <a:defRPr sz="28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86" y="801390"/>
            <a:ext cx="4095643" cy="524949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554" y="3575324"/>
            <a:ext cx="3112047" cy="123955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861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roup 428"/>
          <p:cNvGrpSpPr/>
          <p:nvPr/>
        </p:nvGrpSpPr>
        <p:grpSpPr>
          <a:xfrm>
            <a:off x="0" y="0"/>
            <a:ext cx="9555163" cy="6853238"/>
            <a:chOff x="1524000" y="0"/>
            <a:chExt cx="9555163" cy="6853238"/>
          </a:xfrm>
        </p:grpSpPr>
        <p:sp>
          <p:nvSpPr>
            <p:cNvPr id="430" name="Freeform 6"/>
            <p:cNvSpPr/>
            <p:nvPr/>
          </p:nvSpPr>
          <p:spPr bwMode="auto">
            <a:xfrm>
              <a:off x="1524000" y="1331913"/>
              <a:ext cx="7837488" cy="5521325"/>
            </a:xfrm>
            <a:custGeom>
              <a:avLst/>
              <a:gdLst/>
              <a:ahLst/>
              <a:cxnLst/>
              <a:rect l="0" t="0" r="r" b="b"/>
              <a:pathLst>
                <a:path w="1648" h="1161">
                  <a:moveTo>
                    <a:pt x="1362" y="1161"/>
                  </a:moveTo>
                  <a:cubicBezTo>
                    <a:pt x="1648" y="920"/>
                    <a:pt x="1283" y="505"/>
                    <a:pt x="1097" y="326"/>
                  </a:cubicBezTo>
                  <a:cubicBezTo>
                    <a:pt x="926" y="162"/>
                    <a:pt x="709" y="35"/>
                    <a:pt x="470" y="14"/>
                  </a:cubicBezTo>
                  <a:cubicBezTo>
                    <a:pt x="315" y="0"/>
                    <a:pt x="142" y="49"/>
                    <a:pt x="0" y="138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1" name="Freeform 7"/>
            <p:cNvSpPr/>
            <p:nvPr/>
          </p:nvSpPr>
          <p:spPr bwMode="auto">
            <a:xfrm>
              <a:off x="1524000" y="5564188"/>
              <a:ext cx="1412875" cy="1284288"/>
            </a:xfrm>
            <a:custGeom>
              <a:avLst/>
              <a:gdLst/>
              <a:ahLst/>
              <a:cxnLst/>
              <a:rect l="0" t="0" r="r" b="b"/>
              <a:pathLst>
                <a:path w="297" h="270">
                  <a:moveTo>
                    <a:pt x="0" y="0"/>
                  </a:moveTo>
                  <a:cubicBezTo>
                    <a:pt x="73" y="119"/>
                    <a:pt x="186" y="220"/>
                    <a:pt x="297" y="27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2" name="Freeform 8"/>
            <p:cNvSpPr/>
            <p:nvPr/>
          </p:nvSpPr>
          <p:spPr bwMode="auto">
            <a:xfrm>
              <a:off x="1524000" y="2030413"/>
              <a:ext cx="6510338" cy="4813300"/>
            </a:xfrm>
            <a:custGeom>
              <a:avLst/>
              <a:gdLst/>
              <a:ahLst/>
              <a:cxnLst/>
              <a:rect l="0" t="0" r="r" b="b"/>
              <a:pathLst>
                <a:path w="1369" h="1012">
                  <a:moveTo>
                    <a:pt x="845" y="1012"/>
                  </a:moveTo>
                  <a:cubicBezTo>
                    <a:pt x="1043" y="967"/>
                    <a:pt x="1369" y="853"/>
                    <a:pt x="1263" y="588"/>
                  </a:cubicBezTo>
                  <a:cubicBezTo>
                    <a:pt x="1164" y="340"/>
                    <a:pt x="861" y="107"/>
                    <a:pt x="602" y="49"/>
                  </a:cubicBezTo>
                  <a:cubicBezTo>
                    <a:pt x="383" y="0"/>
                    <a:pt x="135" y="97"/>
                    <a:pt x="0" y="28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3" name="Freeform 9"/>
            <p:cNvSpPr/>
            <p:nvPr/>
          </p:nvSpPr>
          <p:spPr bwMode="auto">
            <a:xfrm>
              <a:off x="1528763" y="6207125"/>
              <a:ext cx="717550" cy="646113"/>
            </a:xfrm>
            <a:custGeom>
              <a:avLst/>
              <a:gdLst/>
              <a:ahLst/>
              <a:cxnLst/>
              <a:rect l="0" t="0" r="r" b="b"/>
              <a:pathLst>
                <a:path w="151" h="136">
                  <a:moveTo>
                    <a:pt x="0" y="0"/>
                  </a:moveTo>
                  <a:cubicBezTo>
                    <a:pt x="45" y="52"/>
                    <a:pt x="97" y="99"/>
                    <a:pt x="151" y="13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4" name="Freeform 10"/>
            <p:cNvSpPr/>
            <p:nvPr/>
          </p:nvSpPr>
          <p:spPr bwMode="auto">
            <a:xfrm>
              <a:off x="1524000" y="1806575"/>
              <a:ext cx="6753225" cy="5046663"/>
            </a:xfrm>
            <a:custGeom>
              <a:avLst/>
              <a:gdLst/>
              <a:ahLst/>
              <a:cxnLst/>
              <a:rect l="0" t="0" r="r" b="b"/>
              <a:pathLst>
                <a:path w="1420" h="1061">
                  <a:moveTo>
                    <a:pt x="1034" y="1061"/>
                  </a:moveTo>
                  <a:cubicBezTo>
                    <a:pt x="1148" y="1019"/>
                    <a:pt x="1283" y="957"/>
                    <a:pt x="1345" y="845"/>
                  </a:cubicBezTo>
                  <a:cubicBezTo>
                    <a:pt x="1420" y="710"/>
                    <a:pt x="1338" y="570"/>
                    <a:pt x="1249" y="466"/>
                  </a:cubicBezTo>
                  <a:cubicBezTo>
                    <a:pt x="1068" y="253"/>
                    <a:pt x="816" y="57"/>
                    <a:pt x="530" y="23"/>
                  </a:cubicBezTo>
                  <a:cubicBezTo>
                    <a:pt x="336" y="0"/>
                    <a:pt x="140" y="87"/>
                    <a:pt x="0" y="22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5" name="Freeform 11"/>
            <p:cNvSpPr/>
            <p:nvPr/>
          </p:nvSpPr>
          <p:spPr bwMode="auto">
            <a:xfrm>
              <a:off x="1524000" y="669925"/>
              <a:ext cx="8797925" cy="6183313"/>
            </a:xfrm>
            <a:custGeom>
              <a:avLst/>
              <a:gdLst/>
              <a:ahLst/>
              <a:cxnLst/>
              <a:rect l="0" t="0" r="r" b="b"/>
              <a:pathLst>
                <a:path w="1850" h="1300">
                  <a:moveTo>
                    <a:pt x="1552" y="1300"/>
                  </a:moveTo>
                  <a:cubicBezTo>
                    <a:pt x="1850" y="1019"/>
                    <a:pt x="1504" y="652"/>
                    <a:pt x="1288" y="447"/>
                  </a:cubicBezTo>
                  <a:cubicBezTo>
                    <a:pt x="1085" y="255"/>
                    <a:pt x="838" y="90"/>
                    <a:pt x="559" y="37"/>
                  </a:cubicBezTo>
                  <a:cubicBezTo>
                    <a:pt x="364" y="0"/>
                    <a:pt x="171" y="40"/>
                    <a:pt x="0" y="131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6" name="Freeform 12"/>
            <p:cNvSpPr/>
            <p:nvPr/>
          </p:nvSpPr>
          <p:spPr bwMode="auto">
            <a:xfrm>
              <a:off x="1524000" y="119063"/>
              <a:ext cx="9555163" cy="6734175"/>
            </a:xfrm>
            <a:custGeom>
              <a:avLst/>
              <a:gdLst/>
              <a:ahLst/>
              <a:cxnLst/>
              <a:rect l="0" t="0" r="r" b="b"/>
              <a:pathLst>
                <a:path w="2009" h="1416">
                  <a:moveTo>
                    <a:pt x="1725" y="1416"/>
                  </a:moveTo>
                  <a:cubicBezTo>
                    <a:pt x="2009" y="1117"/>
                    <a:pt x="1728" y="785"/>
                    <a:pt x="1492" y="565"/>
                  </a:cubicBezTo>
                  <a:cubicBezTo>
                    <a:pt x="1248" y="339"/>
                    <a:pt x="961" y="143"/>
                    <a:pt x="635" y="61"/>
                  </a:cubicBezTo>
                  <a:cubicBezTo>
                    <a:pt x="392" y="0"/>
                    <a:pt x="190" y="18"/>
                    <a:pt x="0" y="10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7" name="Freeform 13"/>
            <p:cNvSpPr/>
            <p:nvPr/>
          </p:nvSpPr>
          <p:spPr bwMode="auto">
            <a:xfrm>
              <a:off x="5419725" y="4763"/>
              <a:ext cx="5216525" cy="5368925"/>
            </a:xfrm>
            <a:custGeom>
              <a:avLst/>
              <a:gdLst/>
              <a:ahLst/>
              <a:cxnLst/>
              <a:rect l="0" t="0" r="r" b="b"/>
              <a:pathLst>
                <a:path w="1097" h="1129">
                  <a:moveTo>
                    <a:pt x="1097" y="1129"/>
                  </a:moveTo>
                  <a:cubicBezTo>
                    <a:pt x="1031" y="909"/>
                    <a:pt x="843" y="701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8" name="Freeform 15"/>
            <p:cNvSpPr/>
            <p:nvPr/>
          </p:nvSpPr>
          <p:spPr bwMode="auto">
            <a:xfrm>
              <a:off x="5813425" y="4763"/>
              <a:ext cx="4832350" cy="4822825"/>
            </a:xfrm>
            <a:custGeom>
              <a:avLst/>
              <a:gdLst/>
              <a:ahLst/>
              <a:cxnLst/>
              <a:rect l="0" t="0" r="r" b="b"/>
              <a:pathLst>
                <a:path w="1016" h="1014">
                  <a:moveTo>
                    <a:pt x="1016" y="1014"/>
                  </a:moveTo>
                  <a:cubicBezTo>
                    <a:pt x="934" y="849"/>
                    <a:pt x="802" y="6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9" name="Freeform 16"/>
            <p:cNvSpPr/>
            <p:nvPr/>
          </p:nvSpPr>
          <p:spPr bwMode="auto">
            <a:xfrm>
              <a:off x="6003925" y="4763"/>
              <a:ext cx="4641850" cy="4598988"/>
            </a:xfrm>
            <a:custGeom>
              <a:avLst/>
              <a:gdLst/>
              <a:ahLst/>
              <a:cxnLst/>
              <a:rect l="0" t="0" r="r" b="b"/>
              <a:pathLst>
                <a:path w="976" h="967">
                  <a:moveTo>
                    <a:pt x="976" y="967"/>
                  </a:moveTo>
                  <a:cubicBezTo>
                    <a:pt x="894" y="822"/>
                    <a:pt x="779" y="689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0" name="Freeform 17"/>
            <p:cNvSpPr/>
            <p:nvPr/>
          </p:nvSpPr>
          <p:spPr bwMode="auto">
            <a:xfrm>
              <a:off x="6203950" y="0"/>
              <a:ext cx="4441825" cy="4237038"/>
            </a:xfrm>
            <a:custGeom>
              <a:avLst/>
              <a:gdLst/>
              <a:ahLst/>
              <a:cxnLst/>
              <a:rect l="0" t="0" r="r" b="b"/>
              <a:pathLst>
                <a:path w="934" h="891">
                  <a:moveTo>
                    <a:pt x="934" y="891"/>
                  </a:moveTo>
                  <a:cubicBezTo>
                    <a:pt x="863" y="783"/>
                    <a:pt x="778" y="684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1" name="Freeform 18"/>
            <p:cNvSpPr/>
            <p:nvPr/>
          </p:nvSpPr>
          <p:spPr bwMode="auto">
            <a:xfrm>
              <a:off x="6456363" y="4763"/>
              <a:ext cx="4179888" cy="3986213"/>
            </a:xfrm>
            <a:custGeom>
              <a:avLst/>
              <a:gdLst/>
              <a:ahLst/>
              <a:cxnLst/>
              <a:rect l="0" t="0" r="r" b="b"/>
              <a:pathLst>
                <a:path w="879" h="838">
                  <a:moveTo>
                    <a:pt x="879" y="838"/>
                  </a:moveTo>
                  <a:cubicBezTo>
                    <a:pt x="821" y="755"/>
                    <a:pt x="756" y="679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2" name="Freeform 19"/>
            <p:cNvSpPr/>
            <p:nvPr/>
          </p:nvSpPr>
          <p:spPr bwMode="auto">
            <a:xfrm>
              <a:off x="6869113" y="4763"/>
              <a:ext cx="3776663" cy="3838575"/>
            </a:xfrm>
            <a:custGeom>
              <a:avLst/>
              <a:gdLst/>
              <a:ahLst/>
              <a:cxnLst/>
              <a:rect l="0" t="0" r="r" b="b"/>
              <a:pathLst>
                <a:path w="794" h="807">
                  <a:moveTo>
                    <a:pt x="794" y="807"/>
                  </a:moveTo>
                  <a:cubicBezTo>
                    <a:pt x="745" y="739"/>
                    <a:pt x="695" y="676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3" name="Freeform 20"/>
            <p:cNvSpPr/>
            <p:nvPr/>
          </p:nvSpPr>
          <p:spPr bwMode="auto">
            <a:xfrm>
              <a:off x="8758238" y="4763"/>
              <a:ext cx="1887538" cy="1355725"/>
            </a:xfrm>
            <a:custGeom>
              <a:avLst/>
              <a:gdLst/>
              <a:ahLst/>
              <a:cxnLst/>
              <a:rect l="0" t="0" r="r" b="b"/>
              <a:pathLst>
                <a:path w="397" h="285">
                  <a:moveTo>
                    <a:pt x="397" y="285"/>
                  </a:moveTo>
                  <a:cubicBezTo>
                    <a:pt x="270" y="182"/>
                    <a:pt x="138" y="8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4" name="Freeform 21"/>
            <p:cNvSpPr/>
            <p:nvPr/>
          </p:nvSpPr>
          <p:spPr bwMode="auto">
            <a:xfrm>
              <a:off x="9223375" y="9525"/>
              <a:ext cx="1422400" cy="1108075"/>
            </a:xfrm>
            <a:custGeom>
              <a:avLst/>
              <a:gdLst/>
              <a:ahLst/>
              <a:cxnLst/>
              <a:rect l="0" t="0" r="r" b="b"/>
              <a:pathLst>
                <a:path w="299" h="233">
                  <a:moveTo>
                    <a:pt x="299" y="233"/>
                  </a:moveTo>
                  <a:cubicBezTo>
                    <a:pt x="197" y="145"/>
                    <a:pt x="97" y="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5" name="Freeform 22"/>
            <p:cNvSpPr/>
            <p:nvPr/>
          </p:nvSpPr>
          <p:spPr bwMode="auto">
            <a:xfrm>
              <a:off x="10009188" y="4763"/>
              <a:ext cx="636588" cy="361950"/>
            </a:xfrm>
            <a:custGeom>
              <a:avLst/>
              <a:gdLst/>
              <a:ahLst/>
              <a:cxnLst/>
              <a:rect l="0" t="0" r="r" b="b"/>
              <a:pathLst>
                <a:path w="134" h="76">
                  <a:moveTo>
                    <a:pt x="0" y="0"/>
                  </a:moveTo>
                  <a:cubicBezTo>
                    <a:pt x="45" y="25"/>
                    <a:pt x="89" y="50"/>
                    <a:pt x="134" y="7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644463" y="1698332"/>
            <a:ext cx="4357752" cy="3470420"/>
            <a:chOff x="644463" y="1698332"/>
            <a:chExt cx="4357752" cy="3470420"/>
          </a:xfrm>
        </p:grpSpPr>
        <p:sp>
          <p:nvSpPr>
            <p:cNvPr id="77" name="Rectangle 76"/>
            <p:cNvSpPr/>
            <p:nvPr/>
          </p:nvSpPr>
          <p:spPr>
            <a:xfrm>
              <a:off x="644463" y="1698332"/>
              <a:ext cx="4357752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644463" y="2274404"/>
              <a:ext cx="4357752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27" name="Isosceles Triangle 9"/>
            <p:cNvSpPr/>
            <p:nvPr/>
          </p:nvSpPr>
          <p:spPr>
            <a:xfrm rot="10800000">
              <a:off x="2665346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54676" y="0"/>
            <a:ext cx="3489324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585" y="2336402"/>
            <a:ext cx="4197666" cy="1265539"/>
          </a:xfrm>
        </p:spPr>
        <p:txBody>
          <a:bodyPr bIns="0" anchor="b">
            <a:normAutofit/>
          </a:bodyPr>
          <a:lstStyle>
            <a:lvl1pPr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2314" y="3601941"/>
            <a:ext cx="4199254" cy="1214535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FFFEF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320040"/>
            <a:ext cx="2743200" cy="320040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0080" y="6227064"/>
            <a:ext cx="4358641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15463" y="320040"/>
            <a:ext cx="685800" cy="320040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80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5554" y="2349925"/>
            <a:ext cx="3112047" cy="2464952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5687" y="794719"/>
            <a:ext cx="4079089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320040"/>
            <a:ext cx="27432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" y="6227064"/>
            <a:ext cx="7854696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8976" y="320040"/>
            <a:ext cx="6858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1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lnSpc>
          <a:spcPct val="85000"/>
        </a:lnSpc>
        <a:spcBef>
          <a:spcPct val="0"/>
        </a:spcBef>
        <a:buNone/>
        <a:defRPr sz="3200" b="0" i="0" kern="1200" cap="none" spc="-113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ackerswire.usatoday.com/story/news/2018/05/22/memorial-day-manitowoc-two-rivers-buddy-poppy-drive-american-legion-wisconsin/631961002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enniferLholland72@comcast.ne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9091" y="2057007"/>
            <a:ext cx="6428445" cy="1810636"/>
          </a:xfrm>
        </p:spPr>
        <p:txBody>
          <a:bodyPr/>
          <a:lstStyle/>
          <a:p>
            <a:r>
              <a:rPr b="1" dirty="0"/>
              <a:t>Supporting Our Veterans &amp; Families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By Florida Dept. Chairman </a:t>
            </a:r>
          </a:p>
          <a:p>
            <a:r>
              <a:rPr lang="en-US" b="1" dirty="0"/>
              <a:t>Jennifer Holland</a:t>
            </a:r>
          </a:p>
          <a:p>
            <a:r>
              <a:rPr lang="en-US" b="1" dirty="0"/>
              <a:t>jenniferLholland72@comcast.net</a:t>
            </a:r>
            <a:endParaRPr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9B4052F-575F-6F07-2746-D7C6FA00A4EE}"/>
              </a:ext>
            </a:extLst>
          </p:cNvPr>
          <p:cNvSpPr txBox="1"/>
          <p:nvPr/>
        </p:nvSpPr>
        <p:spPr>
          <a:xfrm>
            <a:off x="1359091" y="1397722"/>
            <a:ext cx="64284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Buddy Poppy • VFW National Home</a:t>
            </a:r>
          </a:p>
        </p:txBody>
      </p:sp>
      <p:pic>
        <p:nvPicPr>
          <p:cNvPr id="7" name="Picture 6" descr="A group of red flowers&#10;&#10;AI-generated content may be incorrect.">
            <a:extLst>
              <a:ext uri="{FF2B5EF4-FFF2-40B4-BE49-F238E27FC236}">
                <a16:creationId xmlns:a16="http://schemas.microsoft.com/office/drawing/2014/main" xmlns="" id="{9FA3E854-1C6F-8A46-3149-8D352042D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09728" y="192024"/>
            <a:ext cx="2167128" cy="1205698"/>
          </a:xfrm>
          <a:prstGeom prst="rect">
            <a:avLst/>
          </a:prstGeom>
        </p:spPr>
      </p:pic>
      <p:pic>
        <p:nvPicPr>
          <p:cNvPr id="9" name="Picture 8" descr="A logo with blue lines and red text&#10;&#10;AI-generated content may be incorrect.">
            <a:extLst>
              <a:ext uri="{FF2B5EF4-FFF2-40B4-BE49-F238E27FC236}">
                <a16:creationId xmlns:a16="http://schemas.microsoft.com/office/drawing/2014/main" xmlns="" id="{698110C2-21E2-D419-E8F4-01E74BFCED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1662" y="5129784"/>
            <a:ext cx="2534004" cy="12781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C27E917-2EE2-E2C3-FCF9-40FB303CA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A87426-2CC0-D59B-2572-457FA2DD5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349924"/>
            <a:ext cx="3310128" cy="2464952"/>
          </a:xfrm>
        </p:spPr>
        <p:txBody>
          <a:bodyPr>
            <a:normAutofit fontScale="90000"/>
          </a:bodyPr>
          <a:lstStyle/>
          <a:p>
            <a:r>
              <a:rPr lang="en-US" dirty="0"/>
              <a:t>THANK YOU, Dept. of FL  Auxiliaries! You are amazing keep up the great WORK!!</a:t>
            </a:r>
            <a:br>
              <a:rPr lang="en-US" dirty="0"/>
            </a:br>
            <a:r>
              <a:rPr lang="en-US" dirty="0"/>
              <a:t>REPORT </a:t>
            </a:r>
            <a:r>
              <a:rPr lang="en-US" dirty="0" err="1"/>
              <a:t>REPORT</a:t>
            </a:r>
            <a:r>
              <a:rPr lang="en-US" dirty="0"/>
              <a:t>  </a:t>
            </a:r>
            <a:r>
              <a:rPr lang="en-US" dirty="0" err="1"/>
              <a:t>REPORT</a:t>
            </a:r>
            <a:r>
              <a:rPr lang="en-US" dirty="0"/>
              <a:t>!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948504A-060D-7A3D-AFCD-BD2405084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762" y="2764447"/>
            <a:ext cx="3837878" cy="32523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CA6A110-A2C5-DE5B-99D0-87996A3B19A6}"/>
              </a:ext>
            </a:extLst>
          </p:cNvPr>
          <p:cNvSpPr txBox="1"/>
          <p:nvPr/>
        </p:nvSpPr>
        <p:spPr>
          <a:xfrm>
            <a:off x="4645152" y="1069848"/>
            <a:ext cx="39741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Any Questions please reach out:</a:t>
            </a:r>
          </a:p>
          <a:p>
            <a:pPr algn="ctr"/>
            <a:r>
              <a:rPr lang="en-US" b="1" i="1" dirty="0">
                <a:solidFill>
                  <a:srgbClr val="FF0000"/>
                </a:solidFill>
              </a:rPr>
              <a:t>Jennifer Holland</a:t>
            </a:r>
          </a:p>
          <a:p>
            <a:pPr algn="ctr"/>
            <a:r>
              <a:rPr lang="en-US" b="1" i="1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jenniferLholland72@comcast.net</a:t>
            </a:r>
            <a:endParaRPr lang="en-US" b="1" i="1" dirty="0">
              <a:solidFill>
                <a:srgbClr val="FF0000"/>
              </a:solidFill>
            </a:endParaRPr>
          </a:p>
          <a:p>
            <a:pPr algn="ctr"/>
            <a:r>
              <a:rPr lang="en-US" b="1" i="1" dirty="0">
                <a:solidFill>
                  <a:srgbClr val="FF0000"/>
                </a:solidFill>
              </a:rPr>
              <a:t>484-574-2886</a:t>
            </a:r>
          </a:p>
        </p:txBody>
      </p:sp>
    </p:spTree>
    <p:extLst>
      <p:ext uri="{BB962C8B-B14F-4D97-AF65-F5344CB8AC3E}">
        <p14:creationId xmlns:p14="http://schemas.microsoft.com/office/powerpoint/2010/main" val="205706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Reminder: Why These Programs Matter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4415" y="120771"/>
            <a:ext cx="4986067" cy="6668218"/>
          </a:xfrm>
        </p:spPr>
        <p:txBody>
          <a:bodyPr>
            <a:normAutofit fontScale="92500" lnSpcReduction="10000"/>
          </a:bodyPr>
          <a:lstStyle/>
          <a:p>
            <a:r>
              <a:rPr sz="3300" b="1" dirty="0"/>
              <a:t>Buddy Poppy donations support veterans and their families</a:t>
            </a:r>
            <a:r>
              <a:rPr lang="en-US" sz="3300" b="1" dirty="0"/>
              <a:t>.</a:t>
            </a:r>
            <a:endParaRPr sz="3300" b="1" dirty="0"/>
          </a:p>
          <a:p>
            <a:r>
              <a:rPr sz="3300" b="1" dirty="0"/>
              <a:t>VFW National Home </a:t>
            </a:r>
            <a:r>
              <a:rPr lang="en-US" sz="3300" b="1" dirty="0"/>
              <a:t>assists Military, Veterans and their families by creating stability, </a:t>
            </a:r>
            <a:r>
              <a:rPr sz="3300" b="1" dirty="0"/>
              <a:t>provid</a:t>
            </a:r>
            <a:r>
              <a:rPr lang="en-US" sz="3300" b="1" dirty="0"/>
              <a:t>ing </a:t>
            </a:r>
            <a:r>
              <a:rPr sz="3300" b="1" dirty="0"/>
              <a:t>housing, education</a:t>
            </a:r>
            <a:r>
              <a:rPr lang="en-US" sz="3300" b="1" dirty="0"/>
              <a:t> &amp;</a:t>
            </a:r>
            <a:r>
              <a:rPr sz="3300" b="1" dirty="0"/>
              <a:t> </a:t>
            </a:r>
            <a:r>
              <a:rPr lang="en-US" sz="3300" b="1" dirty="0"/>
              <a:t>resources.</a:t>
            </a:r>
            <a:endParaRPr sz="3300" b="1" dirty="0"/>
          </a:p>
          <a:p>
            <a:pPr marL="0" indent="0">
              <a:buNone/>
            </a:pPr>
            <a:endParaRPr lang="en-US" b="1" dirty="0"/>
          </a:p>
          <a:p>
            <a:pPr marL="0" indent="0" algn="ctr">
              <a:buNone/>
            </a:pPr>
            <a:r>
              <a:rPr sz="2400" b="1" i="1" dirty="0">
                <a:solidFill>
                  <a:srgbClr val="FF0000"/>
                </a:solidFill>
              </a:rPr>
              <a:t>Every Auxiliary effort makes a direct impact</a:t>
            </a:r>
            <a:r>
              <a:rPr lang="en-US" sz="2400" b="1" i="1" dirty="0">
                <a:solidFill>
                  <a:srgbClr val="FF0000"/>
                </a:solidFill>
              </a:rPr>
              <a:t>!</a:t>
            </a:r>
            <a:endParaRPr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BF4F9BC-EF6A-3784-C922-A0866E739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748B24-2DBF-5EDF-BB7A-350A31B04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Department of Florida Awards:</a:t>
            </a:r>
            <a:br>
              <a:rPr lang="en-US" b="1" dirty="0"/>
            </a:br>
            <a:endParaRPr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6E0A50-6829-D605-80DF-9B1A7226B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4415" y="112143"/>
            <a:ext cx="4986068" cy="6633714"/>
          </a:xfrm>
        </p:spPr>
        <p:txBody>
          <a:bodyPr>
            <a:normAutofit/>
          </a:bodyPr>
          <a:lstStyle/>
          <a:p>
            <a:r>
              <a:rPr lang="en-US" sz="1400" b="1" dirty="0"/>
              <a:t>Special Award for Most outstanding in each membership class activity and/or event with their VFW Post to educate their community about the VFW "Buddy”® Poppy.</a:t>
            </a:r>
          </a:p>
          <a:p>
            <a:r>
              <a:rPr lang="en-US" sz="1400" b="1" dirty="0"/>
              <a:t>Special Award in each membership class for Most outstanding activity and/or event that creates awareness and education of eligibility and who qualifies for help from the VFW National Home and promoting it within their Department to help veterans and their families .</a:t>
            </a:r>
          </a:p>
          <a:p>
            <a:r>
              <a:rPr lang="en-US" sz="1400" b="1" dirty="0"/>
              <a:t>One special award per membership class that hosted or participated in the most "Buddy” Poppy distribution drives within the community. (Must also submit pictures to Dept. Chair) </a:t>
            </a:r>
          </a:p>
          <a:p>
            <a:r>
              <a:rPr lang="en-US" sz="1400" b="1" dirty="0"/>
              <a:t>Certificates to all Auxiliaries who promote  and donated to Commander in Chief  Whitmore &amp;  National President Callahan’s, </a:t>
            </a:r>
            <a:r>
              <a:rPr lang="en-US" sz="1400" b="1" dirty="0">
                <a:solidFill>
                  <a:srgbClr val="FF0000"/>
                </a:solidFill>
              </a:rPr>
              <a:t>Whitmore’s Warriors, "Let’s Do More Stock the Store” </a:t>
            </a:r>
            <a:r>
              <a:rPr lang="en-US" sz="1400" b="1" dirty="0"/>
              <a:t>for VFW National Home Retail Store. (Must submit proof of donation</a:t>
            </a:r>
            <a:r>
              <a:rPr lang="en-US" sz="1200" dirty="0"/>
              <a:t>)</a:t>
            </a:r>
            <a:endParaRPr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BA4E11F-8FA7-E7D8-F1B5-FD5A7B79A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78" y="309410"/>
            <a:ext cx="1722249" cy="131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26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E0DA0B7-7DA5-3AC9-7232-0412D2F86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D2BBC6-93AD-3957-FB91-F96A3BF90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130" y="2335648"/>
            <a:ext cx="3112048" cy="2464952"/>
          </a:xfrm>
        </p:spPr>
        <p:txBody>
          <a:bodyPr/>
          <a:lstStyle/>
          <a:p>
            <a:r>
              <a:rPr lang="en-US" b="1" dirty="0"/>
              <a:t>National Awards:</a:t>
            </a:r>
            <a:br>
              <a:rPr lang="en-US" b="1" dirty="0"/>
            </a:br>
            <a:endParaRPr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1008EA-B48C-BC09-3820-846D0014E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5686" y="0"/>
            <a:ext cx="4642050" cy="3515158"/>
          </a:xfrm>
        </p:spPr>
        <p:txBody>
          <a:bodyPr>
            <a:normAutofit/>
          </a:bodyPr>
          <a:lstStyle/>
          <a:p>
            <a:r>
              <a:rPr lang="en-US" b="1" dirty="0"/>
              <a:t>Most outstanding activity and/or event with their VFW Post to educate their community about the VFW "Buddy”® Poppy. </a:t>
            </a:r>
          </a:p>
          <a:p>
            <a:r>
              <a:rPr lang="en-US" b="1" dirty="0"/>
              <a:t> Most outstanding activity and/or event that creates awareness and education of eligibility and who qualifies for help from the VFW National Home and promoting it within their Department to help veterans and their families.</a:t>
            </a:r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7E5C04E-839F-D463-E89A-CBF1DB9BC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72" y="3515158"/>
            <a:ext cx="2284442" cy="321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26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Dept. of FL</a:t>
            </a:r>
            <a:br>
              <a:rPr lang="en-US" b="1" dirty="0"/>
            </a:br>
            <a:r>
              <a:rPr lang="en-US" b="1" dirty="0"/>
              <a:t>Auxiliaries &amp; VFW Posts in Action</a:t>
            </a:r>
            <a:r>
              <a:rPr lang="en-US" dirty="0"/>
              <a:t/>
            </a:r>
            <a:br>
              <a:rPr lang="en-US" dirty="0"/>
            </a:b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E4B2F30-C9B9-B47F-3A33-69C268325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573" y="3582400"/>
            <a:ext cx="2356547" cy="18344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4A631F3-D157-C632-2820-FE14045B7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5754"/>
            <a:ext cx="2624328" cy="33332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412BBEF-7F9A-30BD-73FB-9F9BFC1B14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4935" y="4860596"/>
            <a:ext cx="2050009" cy="15723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159DD70-E948-347E-BE0B-8EDB12C7535E}"/>
              </a:ext>
            </a:extLst>
          </p:cNvPr>
          <p:cNvSpPr txBox="1"/>
          <p:nvPr/>
        </p:nvSpPr>
        <p:spPr>
          <a:xfrm>
            <a:off x="1440248" y="1738018"/>
            <a:ext cx="1961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Buddy Poppy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B417620-5C8A-C3D4-4E4C-885591238D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64989D-3ABC-899F-9A88-5925BA180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Dept. of FL</a:t>
            </a:r>
            <a:br>
              <a:rPr lang="en-US" b="1" dirty="0"/>
            </a:br>
            <a:r>
              <a:rPr lang="en-US" b="1" dirty="0"/>
              <a:t>Auxiliaries with their &amp; VFW Posts in Action</a:t>
            </a:r>
            <a:r>
              <a:rPr lang="en-US" dirty="0"/>
              <a:t/>
            </a:r>
            <a:br>
              <a:rPr lang="en-US" dirty="0"/>
            </a:br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EF4FE05-4A06-2D37-1DFC-15EB7460A63E}"/>
              </a:ext>
            </a:extLst>
          </p:cNvPr>
          <p:cNvSpPr txBox="1"/>
          <p:nvPr/>
        </p:nvSpPr>
        <p:spPr>
          <a:xfrm>
            <a:off x="1440248" y="1738018"/>
            <a:ext cx="1961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Buddy Poppy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BD22FD2-5AD1-5B10-5159-A176437D0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098" y="1738018"/>
            <a:ext cx="1821848" cy="32144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76752AD-93C9-25CE-D46A-FC80FCAACC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3883" y="4814876"/>
            <a:ext cx="2872329" cy="18438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DE5D253-B521-C786-E318-3DC94EFB6B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6523" y="224287"/>
            <a:ext cx="2728833" cy="305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29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Supporting the VFW National Home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5789" y="1987470"/>
            <a:ext cx="5003320" cy="4723881"/>
          </a:xfrm>
        </p:spPr>
        <p:txBody>
          <a:bodyPr>
            <a:normAutofit/>
          </a:bodyPr>
          <a:lstStyle/>
          <a:p>
            <a:r>
              <a:rPr sz="2000" b="1" dirty="0"/>
              <a:t>Monetary donations support </a:t>
            </a:r>
            <a:r>
              <a:rPr lang="en-US" sz="2000" b="1" dirty="0"/>
              <a:t>Veteran </a:t>
            </a:r>
            <a:r>
              <a:rPr sz="2000" b="1" dirty="0"/>
              <a:t>families and children</a:t>
            </a:r>
          </a:p>
          <a:p>
            <a:r>
              <a:rPr sz="2000" b="1" dirty="0"/>
              <a:t>Awareness is just as important as fundraising</a:t>
            </a:r>
          </a:p>
          <a:p>
            <a:r>
              <a:rPr lang="en-US" sz="2000" b="1" dirty="0"/>
              <a:t>Educate </a:t>
            </a:r>
            <a:r>
              <a:rPr sz="2000" b="1" dirty="0"/>
              <a:t>the National Home story with your community</a:t>
            </a:r>
            <a:endParaRPr lang="en-US" sz="2000" b="1" dirty="0"/>
          </a:p>
          <a:p>
            <a:r>
              <a:rPr lang="en-US" sz="2000" b="1" dirty="0"/>
              <a:t>Purchase a Tribute Brick</a:t>
            </a:r>
          </a:p>
          <a:p>
            <a:r>
              <a:rPr lang="en-US" sz="2000" b="1" dirty="0"/>
              <a:t>Join as a Lifetime Member for only $100</a:t>
            </a:r>
          </a:p>
          <a:p>
            <a:r>
              <a:rPr lang="en-US" sz="2000" b="1" dirty="0"/>
              <a:t>Home Front Hero-Give Monthly</a:t>
            </a:r>
            <a:endParaRPr sz="20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3C5D544-C587-AFFE-E5EB-837B2325E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5687" y="279317"/>
            <a:ext cx="3469271" cy="1944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Let’s Do More: Stock </a:t>
            </a:r>
            <a:r>
              <a:rPr lang="en-US" b="1" dirty="0"/>
              <a:t>T</a:t>
            </a:r>
            <a:r>
              <a:rPr b="1" dirty="0"/>
              <a:t>he Store</a:t>
            </a:r>
            <a:r>
              <a:rPr lang="en-US" b="1" dirty="0"/>
              <a:t/>
            </a:r>
            <a:br>
              <a:rPr lang="en-US" b="1" dirty="0"/>
            </a:br>
            <a:endParaRPr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F78DFDB8-10D1-04B5-7DBB-B5C9D10415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89577" y="1731214"/>
            <a:ext cx="4090988" cy="3191229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xmlns="" id="{A42B0C32-0C60-4AF6-65BC-E8F31BF7086A}"/>
              </a:ext>
            </a:extLst>
          </p:cNvPr>
          <p:cNvSpPr/>
          <p:nvPr/>
        </p:nvSpPr>
        <p:spPr>
          <a:xfrm>
            <a:off x="4873752" y="128016"/>
            <a:ext cx="2020824" cy="1603198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Currently NO Reports on this Project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851353F-F592-451F-747F-9DA6C542D00B}"/>
              </a:ext>
            </a:extLst>
          </p:cNvPr>
          <p:cNvSpPr txBox="1"/>
          <p:nvPr/>
        </p:nvSpPr>
        <p:spPr>
          <a:xfrm>
            <a:off x="1053846" y="1834372"/>
            <a:ext cx="2658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VFW National Home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D43B745-F162-2AC6-8817-939E5F6CB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973" y="5129784"/>
            <a:ext cx="1363762" cy="1316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0661C8B-6E69-5D67-9302-57BACC2E21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9D76CC-F102-9641-F168-7A95089F1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Tips &amp; Dea</a:t>
            </a:r>
            <a:r>
              <a:rPr lang="en-US" dirty="0"/>
              <a:t>dlines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F11909-38BE-C74F-8F6D-E84DFDFB3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dirty="0"/>
              <a:t>Buddy Poppy</a:t>
            </a:r>
            <a:r>
              <a:rPr lang="en-US" dirty="0"/>
              <a:t>’s are NOT for SALE!!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b="1" dirty="0"/>
              <a:t>Any money donated for Buddy Poppies go into your relief fund! </a:t>
            </a:r>
          </a:p>
          <a:p>
            <a:r>
              <a:rPr lang="en-US" sz="2400" b="1" dirty="0"/>
              <a:t>All Buddy Poppy &amp; National Home reports must be entered in MALTA by April 15, 2026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7030DB1-31FE-62FF-5C28-3CAD17303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998" y="1083145"/>
            <a:ext cx="1629002" cy="10860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082F472-C5FF-E9C7-385F-48A74EC28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338" y="1328604"/>
            <a:ext cx="3668759" cy="119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9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188</TotalTime>
  <Words>321</Words>
  <Application>Microsoft Office PowerPoint</Application>
  <PresentationFormat>On-screen Show (4:3)</PresentationFormat>
  <Paragraphs>48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Atlas</vt:lpstr>
      <vt:lpstr>Supporting Our Veterans &amp; Families</vt:lpstr>
      <vt:lpstr>Reminder: Why These Programs Matter</vt:lpstr>
      <vt:lpstr>Department of Florida Awards: </vt:lpstr>
      <vt:lpstr>National Awards: </vt:lpstr>
      <vt:lpstr>Dept. of FL Auxiliaries &amp; VFW Posts in Action </vt:lpstr>
      <vt:lpstr>Dept. of FL Auxiliaries with their &amp; VFW Posts in Action </vt:lpstr>
      <vt:lpstr>Supporting the VFW National Home</vt:lpstr>
      <vt:lpstr>Let’s Do More: Stock The Store </vt:lpstr>
      <vt:lpstr>Tips &amp; Deadlines</vt:lpstr>
      <vt:lpstr>THANK YOU, Dept. of FL  Auxiliaries! You are amazing keep up the great WORK!! REPORT REPORT  REPORT!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Our Veterans &amp; Families</dc:title>
  <dc:creator>Jennifer Holland</dc:creator>
  <dc:description>generated using python-pptx</dc:description>
  <cp:lastModifiedBy>DebbiesPC</cp:lastModifiedBy>
  <cp:revision>6</cp:revision>
  <dcterms:created xsi:type="dcterms:W3CDTF">2013-01-27T09:14:16Z</dcterms:created>
  <dcterms:modified xsi:type="dcterms:W3CDTF">2026-01-28T14:58:11Z</dcterms:modified>
</cp:coreProperties>
</file>